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30"/>
  </p:normalViewPr>
  <p:slideViewPr>
    <p:cSldViewPr>
      <p:cViewPr varScale="1">
        <p:scale>
          <a:sx n="113" d="100"/>
          <a:sy n="113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A9446ADB-63AE-BA9A-0BE2-DBB5C1B359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D08785-12F5-477B-416A-713D307907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C34695-A40F-3F4C-A08E-F355213AA9FE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DEC2D61-4BCE-7724-8C41-FD54FE99C2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297D7C4-FC9F-646E-F1E0-37A5ADC1A4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BEDF2E-D70A-1649-8CA8-13CF5F27AB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F0751A7-B336-A002-0924-D9011E9023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18E5DF-9246-7B14-0FD9-13800569FB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799CCC-608A-B749-A296-D5376FA10E86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09B6E87-FC4C-1B2D-9A8C-693C5179E8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EBD8279D-7E85-0586-FD6D-E1167183A3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DB4CF3F-46FB-433C-456E-CBA8D5A03B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AA602C-8B3E-CA05-6578-76C9CF940F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366B708-A468-644C-9619-C8F4D979DB6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jdelijke aanduiding voor dia-afbeelding 1">
            <a:extLst>
              <a:ext uri="{FF2B5EF4-FFF2-40B4-BE49-F238E27FC236}">
                <a16:creationId xmlns:a16="http://schemas.microsoft.com/office/drawing/2014/main" id="{6C136D03-5820-0CD4-B0D0-9BD012EE9A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Tijdelijke aanduiding voor notities 2">
            <a:extLst>
              <a:ext uri="{FF2B5EF4-FFF2-40B4-BE49-F238E27FC236}">
                <a16:creationId xmlns:a16="http://schemas.microsoft.com/office/drawing/2014/main" id="{083CD021-BBE1-21B9-8650-C6108C239E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5124" name="Tijdelijke aanduiding voor dianummer 3">
            <a:extLst>
              <a:ext uri="{FF2B5EF4-FFF2-40B4-BE49-F238E27FC236}">
                <a16:creationId xmlns:a16="http://schemas.microsoft.com/office/drawing/2014/main" id="{73ABBE7E-1873-E215-0CDA-260AD46568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7FBB5CF-DDCA-A043-B590-66EFFAF176CC}" type="slidenum">
              <a:rPr lang="nl-NL" altLang="nl-NL"/>
              <a:pPr/>
              <a:t>1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jdelijke aanduiding voor dia-afbeelding 1">
            <a:extLst>
              <a:ext uri="{FF2B5EF4-FFF2-40B4-BE49-F238E27FC236}">
                <a16:creationId xmlns:a16="http://schemas.microsoft.com/office/drawing/2014/main" id="{8D93A8CC-1FC8-0262-7040-23D26E4873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>
            <a:extLst>
              <a:ext uri="{FF2B5EF4-FFF2-40B4-BE49-F238E27FC236}">
                <a16:creationId xmlns:a16="http://schemas.microsoft.com/office/drawing/2014/main" id="{E04C2A4C-5908-6287-563B-BF20E0AA3C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7172" name="Tijdelijke aanduiding voor dianummer 3">
            <a:extLst>
              <a:ext uri="{FF2B5EF4-FFF2-40B4-BE49-F238E27FC236}">
                <a16:creationId xmlns:a16="http://schemas.microsoft.com/office/drawing/2014/main" id="{CEB7B45A-CC23-8862-F39B-61F854417B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B0DB49C-25AC-B14F-B0B8-EBE282E3C9C5}" type="slidenum">
              <a:rPr lang="nl-NL" altLang="nl-NL"/>
              <a:pPr/>
              <a:t>2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>
            <a:extLst>
              <a:ext uri="{FF2B5EF4-FFF2-40B4-BE49-F238E27FC236}">
                <a16:creationId xmlns:a16="http://schemas.microsoft.com/office/drawing/2014/main" id="{FF9B9E72-D7BB-4E08-EE88-7B20815F7E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Tijdelijke aanduiding voor notities 2">
            <a:extLst>
              <a:ext uri="{FF2B5EF4-FFF2-40B4-BE49-F238E27FC236}">
                <a16:creationId xmlns:a16="http://schemas.microsoft.com/office/drawing/2014/main" id="{14E34ED3-DD41-6527-1E68-AEC5E86656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9220" name="Tijdelijke aanduiding voor dianummer 3">
            <a:extLst>
              <a:ext uri="{FF2B5EF4-FFF2-40B4-BE49-F238E27FC236}">
                <a16:creationId xmlns:a16="http://schemas.microsoft.com/office/drawing/2014/main" id="{3C7AC9A6-6E98-E9F3-D51D-895BD89190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2C3E153-CFA4-6241-B99F-D71201D66193}" type="slidenum">
              <a:rPr lang="nl-NL" altLang="nl-NL"/>
              <a:pPr/>
              <a:t>3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B47DE3-36AC-DDF3-B63D-29BEF6C5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6829-E38A-7A40-93A8-6C818248148D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C9CF97-5B29-997A-12E3-84E0C27DA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34B0BC-ADB4-76A3-8CB5-46A32992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EC722-8A01-874A-ADA3-F13CBC4CC83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2958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8980F3-0A78-6663-57F4-92A8B5FB7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82C2-A18F-7F40-9C4A-7A5178CEFA1D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87CBF9-D3F4-0687-87EC-A15B2CD9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8706EF-7E4A-3870-317B-3E5FE56B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26DBE-FF37-BB42-AD50-21784836A65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565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AE0AC0-A450-A372-7FD2-BC991349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7C9DF-E8FE-1541-82D4-153070DF25C9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EEE51F-F4C4-6B88-A37F-6732B0D6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9A564F-D907-D751-A04F-760A517D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CC37C-88A2-8341-A0B3-27FFAD9BC99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657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26788E-CD94-1F09-328A-D80507F3C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20F2-619C-BC47-87F2-730281A189BF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6B8DC3-97EA-CA02-CE6F-56C0CDC6F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D7427E-DD58-30C5-5A03-8C54D192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87D0-1089-514F-86B9-61097FA874D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729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B76F30-956A-72DE-0FD0-8311822C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2F005-D907-954F-A567-59391C80F8C8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559211-3CCB-5383-BF05-6B6CA163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31BA44-1987-C4D5-73EA-AA9427C7B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D8387-EFCC-3443-8EBB-8F55C765D24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9404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BB94E5A9-5326-E215-E06E-6EED6D885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3427E-17A7-0640-AB3A-F57A38283C82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40C5A934-4655-5A3E-9896-1C947C04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30505739-DAAC-F811-C82A-D6367C10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F088-684B-884E-B73D-C69791166C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0968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3EDC7AC9-A680-40EE-679D-21A20AF14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8C975-B8EA-EA49-ACD8-A860C31F36DB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7B8A7B4D-7005-5893-8D6B-4B7C9BE0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0C183D29-22D5-5961-643C-DB74BF15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8429-0EDD-EC42-B81E-E796E78BE7F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4115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FE15E7AB-1AD9-AAEA-62E8-7C3214E0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8AC58-4247-0649-9689-3400FBF22700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15C7AACD-4604-4013-7F35-C8CC595B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90B88947-494A-A889-E6E6-D07E804D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FD10B-5FEB-C84C-B1FC-6E8D10604AE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4776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F92C0975-2782-F27C-0151-2111BCA81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5FC3-7124-1A44-826A-436861C5E7AB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C7BF7D7C-E4D6-FB32-7C79-6FDA79D4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743C5BCA-4BF8-EF42-0D19-4F24D690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38C4C-8BB0-BA42-824A-C994C869710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8431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5D34FCD-7F80-9B8C-B589-3DE3DF30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429B3-E171-B145-9999-67A948B077A0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AA705ADC-C1CD-998E-1F7F-FEE3D666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378C9AE7-C77E-9AED-FDE4-34BB8283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4EB33-3BD7-A64B-943C-EF256A2F501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0772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BE56118E-2FE8-A343-8B31-7E323F2C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F1D6-DF2A-B945-8377-B4BCFD6F5226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3AE5BB41-7E36-0F4C-419B-5FAE98A3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FBEC2E70-60BF-F611-1082-8446F7EED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D193E-20B2-904F-B5C5-C344A6A0382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7759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4DD7B9B7-6999-DF96-5DEA-BB48C6FF2ED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D194787C-2CE7-9DF4-9418-115DCF0951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697E5A-74A9-9173-1303-5A3BC9060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CC5A6E-2E5B-D749-BBFB-D50167EBE30C}" type="datetimeFigureOut">
              <a:rPr lang="nl-NL"/>
              <a:pPr>
                <a:defRPr/>
              </a:pPr>
              <a:t>30-05-2024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9ABE7C-B4A8-1A47-0E2D-D70492935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CD52B1-49EF-FD1B-BA7C-FC43B5A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7926AFA-5A9C-894C-804C-1B62426BCF8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84EAE60-52AF-9C28-FA7A-540CB4F813A5}"/>
              </a:ext>
            </a:extLst>
          </p:cNvPr>
          <p:cNvSpPr txBox="1"/>
          <p:nvPr/>
        </p:nvSpPr>
        <p:spPr>
          <a:xfrm>
            <a:off x="467544" y="335845"/>
            <a:ext cx="8564562" cy="61863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solidFill>
                  <a:srgbClr val="FF0000"/>
                </a:solidFill>
                <a:latin typeface="+mn-lt"/>
              </a:rPr>
              <a:t>Einführung</a:t>
            </a:r>
            <a:endParaRPr lang="nl-NL" dirty="0">
              <a:solidFill>
                <a:srgbClr val="FF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Willkommen bei .......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Mein Name </a:t>
            </a:r>
            <a:r>
              <a:rPr lang="nl-NL" dirty="0" err="1">
                <a:latin typeface="+mn-lt"/>
              </a:rPr>
              <a:t>ist</a:t>
            </a:r>
            <a:r>
              <a:rPr lang="nl-NL" dirty="0">
                <a:latin typeface="+mn-lt"/>
              </a:rPr>
              <a:t> J.W. van Gelder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ich</a:t>
            </a:r>
            <a:r>
              <a:rPr lang="nl-NL" dirty="0">
                <a:latin typeface="+mn-lt"/>
              </a:rPr>
              <a:t> bin </a:t>
            </a:r>
            <a:r>
              <a:rPr lang="nl-NL" dirty="0" err="1">
                <a:latin typeface="+mn-lt"/>
              </a:rPr>
              <a:t>euer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heutiger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Tauchlehrer</a:t>
            </a:r>
            <a:r>
              <a:rPr lang="nl-NL" dirty="0">
                <a:latin typeface="+mn-lt"/>
              </a:rPr>
              <a:t>. </a:t>
            </a:r>
            <a:r>
              <a:rPr lang="nl-NL" dirty="0" err="1">
                <a:latin typeface="+mn-lt"/>
              </a:rPr>
              <a:t>Neben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mir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sitzen</a:t>
            </a:r>
            <a:r>
              <a:rPr lang="nl-NL" dirty="0">
                <a:latin typeface="+mn-lt"/>
              </a:rPr>
              <a:t> ...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..., beide DM in </a:t>
            </a:r>
            <a:r>
              <a:rPr lang="nl-NL" dirty="0" err="1">
                <a:latin typeface="+mn-lt"/>
              </a:rPr>
              <a:t>unserem</a:t>
            </a:r>
            <a:r>
              <a:rPr lang="nl-NL" dirty="0">
                <a:latin typeface="+mn-lt"/>
              </a:rPr>
              <a:t> Club.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srgbClr val="FF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solidFill>
                  <a:srgbClr val="FF0000"/>
                </a:solidFill>
                <a:latin typeface="+mn-lt"/>
              </a:rPr>
              <a:t>Überprüfung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der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Ausgangslage</a:t>
            </a:r>
            <a:endParaRPr lang="nl-NL" dirty="0">
              <a:solidFill>
                <a:srgbClr val="FF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latin typeface="+mn-lt"/>
              </a:rPr>
              <a:t>Letzte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Woche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haben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wir</a:t>
            </a:r>
            <a:r>
              <a:rPr lang="nl-NL" dirty="0">
                <a:latin typeface="+mn-lt"/>
              </a:rPr>
              <a:t> das </a:t>
            </a:r>
            <a:r>
              <a:rPr lang="nl-NL" dirty="0" err="1">
                <a:latin typeface="+mn-lt"/>
              </a:rPr>
              <a:t>Ausblasen</a:t>
            </a:r>
            <a:r>
              <a:rPr lang="nl-NL" dirty="0">
                <a:latin typeface="+mn-lt"/>
              </a:rPr>
              <a:t> der </a:t>
            </a:r>
            <a:r>
              <a:rPr lang="nl-NL" dirty="0" err="1">
                <a:latin typeface="+mn-lt"/>
              </a:rPr>
              <a:t>zweiten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Stufen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der Maske </a:t>
            </a:r>
            <a:r>
              <a:rPr lang="nl-NL" dirty="0" err="1">
                <a:latin typeface="+mn-lt"/>
              </a:rPr>
              <a:t>geübt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heute</a:t>
            </a:r>
            <a:r>
              <a:rPr lang="nl-NL" dirty="0">
                <a:latin typeface="+mn-lt"/>
              </a:rPr>
              <a:t> werden </a:t>
            </a:r>
            <a:r>
              <a:rPr lang="nl-NL" dirty="0" err="1">
                <a:latin typeface="+mn-lt"/>
              </a:rPr>
              <a:t>wir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damit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fortfahren</a:t>
            </a:r>
            <a:r>
              <a:rPr lang="nl-NL" dirty="0">
                <a:latin typeface="+mn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solidFill>
                  <a:srgbClr val="FF0000"/>
                </a:solidFill>
                <a:latin typeface="+mn-lt"/>
              </a:rPr>
              <a:t>Zielvorgabe</a:t>
            </a:r>
            <a:endParaRPr lang="nl-NL" dirty="0">
              <a:solidFill>
                <a:srgbClr val="FF0000"/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diesem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Ausbildungsabschnitt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wirst</a:t>
            </a:r>
            <a:r>
              <a:rPr lang="nl-NL" dirty="0">
                <a:latin typeface="+mn-lt"/>
              </a:rPr>
              <a:t> Du in der Lage sein, </a:t>
            </a:r>
            <a:r>
              <a:rPr lang="nl-NL" dirty="0" err="1">
                <a:latin typeface="+mn-lt"/>
              </a:rPr>
              <a:t>folgendes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zu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tun</a:t>
            </a: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>
                <a:latin typeface="+mn-lt"/>
              </a:rPr>
              <a:t>Die </a:t>
            </a:r>
            <a:r>
              <a:rPr lang="nl-NL" dirty="0" err="1">
                <a:latin typeface="+mn-lt"/>
              </a:rPr>
              <a:t>zweite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Stufe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mit</a:t>
            </a:r>
            <a:r>
              <a:rPr lang="nl-NL" dirty="0">
                <a:latin typeface="+mn-lt"/>
              </a:rPr>
              <a:t> der </a:t>
            </a:r>
            <a:r>
              <a:rPr lang="nl-NL" dirty="0" err="1">
                <a:latin typeface="+mn-lt"/>
              </a:rPr>
              <a:t>Greif</a:t>
            </a:r>
            <a:r>
              <a:rPr lang="nl-NL" dirty="0">
                <a:latin typeface="+mn-lt"/>
              </a:rPr>
              <a:t>-Methode </a:t>
            </a:r>
            <a:r>
              <a:rPr lang="nl-NL" dirty="0" err="1">
                <a:latin typeface="+mn-lt"/>
              </a:rPr>
              <a:t>aufzufinden</a:t>
            </a:r>
            <a:r>
              <a:rPr lang="nl-NL" dirty="0">
                <a:latin typeface="+mn-lt"/>
              </a:rPr>
              <a:t>, </a:t>
            </a: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vorne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zu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bringen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auszublasen</a:t>
            </a: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>
                <a:latin typeface="+mn-lt"/>
              </a:rPr>
              <a:t>Die </a:t>
            </a:r>
            <a:r>
              <a:rPr lang="nl-NL" dirty="0" err="1">
                <a:latin typeface="+mn-lt"/>
              </a:rPr>
              <a:t>zweite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Stufe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mit</a:t>
            </a:r>
            <a:r>
              <a:rPr lang="nl-NL" dirty="0">
                <a:latin typeface="+mn-lt"/>
              </a:rPr>
              <a:t> der </a:t>
            </a:r>
            <a:r>
              <a:rPr lang="nl-NL" dirty="0" err="1">
                <a:latin typeface="+mn-lt"/>
              </a:rPr>
              <a:t>Sweep</a:t>
            </a:r>
            <a:r>
              <a:rPr lang="nl-NL" dirty="0">
                <a:latin typeface="+mn-lt"/>
              </a:rPr>
              <a:t>-Methode </a:t>
            </a:r>
            <a:r>
              <a:rPr lang="nl-NL" dirty="0" err="1">
                <a:latin typeface="+mn-lt"/>
              </a:rPr>
              <a:t>aufzufinden</a:t>
            </a:r>
            <a:r>
              <a:rPr lang="nl-NL" dirty="0">
                <a:latin typeface="+mn-lt"/>
              </a:rPr>
              <a:t>, </a:t>
            </a: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vorne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zu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bringen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auszublasen</a:t>
            </a: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>
                <a:latin typeface="+mn-lt"/>
              </a:rPr>
              <a:t>die Maske </a:t>
            </a:r>
            <a:r>
              <a:rPr lang="nl-NL" dirty="0" err="1">
                <a:latin typeface="+mn-lt"/>
              </a:rPr>
              <a:t>vollständig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abzunehmen</a:t>
            </a:r>
            <a:r>
              <a:rPr lang="nl-NL" dirty="0">
                <a:latin typeface="+mn-lt"/>
              </a:rPr>
              <a:t>, wieder </a:t>
            </a:r>
            <a:r>
              <a:rPr lang="nl-NL" dirty="0" err="1">
                <a:latin typeface="+mn-lt"/>
              </a:rPr>
              <a:t>aufzusetzen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auszublasen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latin typeface="+mn-lt"/>
              </a:rPr>
              <a:t>Welchen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Wert</a:t>
            </a:r>
            <a:r>
              <a:rPr lang="nl-NL" dirty="0">
                <a:latin typeface="+mn-lt"/>
              </a:rPr>
              <a:t> hat das?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dieser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Lektion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wirst</a:t>
            </a:r>
            <a:r>
              <a:rPr lang="nl-NL" dirty="0">
                <a:latin typeface="+mn-lt"/>
              </a:rPr>
              <a:t> Du in der Lage sein, die </a:t>
            </a:r>
            <a:r>
              <a:rPr lang="nl-NL" dirty="0" err="1">
                <a:latin typeface="+mn-lt"/>
              </a:rPr>
              <a:t>Übungen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problemlos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sicher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selbst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auszuführen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und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musst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,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sollte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Dir die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zweite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Stufe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oder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die Maske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durch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einen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anderen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Taucher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ausversehen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aus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dem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Mund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oder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vom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Gesicht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geschlagen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werden nicht extra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aufsteigen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müssten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510D201-EE82-1ABE-38BF-57C429E417E8}"/>
              </a:ext>
            </a:extLst>
          </p:cNvPr>
          <p:cNvSpPr txBox="1"/>
          <p:nvPr/>
        </p:nvSpPr>
        <p:spPr>
          <a:xfrm>
            <a:off x="398463" y="476672"/>
            <a:ext cx="8208962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solidFill>
                  <a:srgbClr val="FF0000"/>
                </a:solidFill>
                <a:latin typeface="+mn-lt"/>
              </a:rPr>
              <a:t>Wie </a:t>
            </a:r>
            <a:r>
              <a:rPr lang="nl-NL" dirty="0" err="1">
                <a:solidFill>
                  <a:srgbClr val="FF0000"/>
                </a:solidFill>
                <a:latin typeface="+mn-lt"/>
              </a:rPr>
              <a:t>und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wo </a:t>
            </a:r>
            <a:r>
              <a:rPr lang="nl-NL" dirty="0" err="1">
                <a:latin typeface="+mn-lt"/>
              </a:rPr>
              <a:t>wir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zu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Beginn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im</a:t>
            </a:r>
            <a:r>
              <a:rPr lang="nl-NL" dirty="0">
                <a:latin typeface="+mn-lt"/>
              </a:rPr>
              <a:t> Wasser </a:t>
            </a:r>
            <a:r>
              <a:rPr lang="nl-NL" dirty="0" err="1">
                <a:latin typeface="+mn-lt"/>
              </a:rPr>
              <a:t>befinden</a:t>
            </a:r>
            <a:r>
              <a:rPr lang="nl-NL" dirty="0">
                <a:latin typeface="+mn-lt"/>
              </a:rPr>
              <a:t> werden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 err="1">
                <a:latin typeface="+mn-lt"/>
              </a:rPr>
              <a:t>Wir</a:t>
            </a:r>
            <a:r>
              <a:rPr lang="nl-NL" dirty="0">
                <a:latin typeface="+mn-lt"/>
              </a:rPr>
              <a:t> werden </a:t>
            </a:r>
            <a:r>
              <a:rPr lang="nl-NL" dirty="0" err="1">
                <a:latin typeface="+mn-lt"/>
              </a:rPr>
              <a:t>uns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vor</a:t>
            </a:r>
            <a:r>
              <a:rPr lang="nl-NL" dirty="0">
                <a:latin typeface="+mn-lt"/>
              </a:rPr>
              <a:t> der Basis ins Wasser </a:t>
            </a:r>
            <a:r>
              <a:rPr lang="nl-NL" dirty="0" err="1">
                <a:latin typeface="+mn-lt"/>
              </a:rPr>
              <a:t>begeben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vor</a:t>
            </a:r>
            <a:r>
              <a:rPr lang="nl-NL" dirty="0">
                <a:latin typeface="+mn-lt"/>
              </a:rPr>
              <a:t> der </a:t>
            </a:r>
            <a:r>
              <a:rPr lang="nl-NL" dirty="0" err="1">
                <a:latin typeface="+mn-lt"/>
              </a:rPr>
              <a:t>zweiten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Bojenlinie</a:t>
            </a:r>
            <a:r>
              <a:rPr lang="nl-NL" dirty="0">
                <a:latin typeface="+mn-lt"/>
              </a:rPr>
              <a:t> in </a:t>
            </a:r>
            <a:r>
              <a:rPr lang="nl-NL" dirty="0" err="1">
                <a:latin typeface="+mn-lt"/>
              </a:rPr>
              <a:t>etwa</a:t>
            </a:r>
            <a:r>
              <a:rPr lang="nl-NL" dirty="0">
                <a:latin typeface="+mn-lt"/>
              </a:rPr>
              <a:t> 1,35 m </a:t>
            </a:r>
            <a:r>
              <a:rPr lang="nl-NL" dirty="0" err="1">
                <a:latin typeface="+mn-lt"/>
              </a:rPr>
              <a:t>Tiefe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hinknien</a:t>
            </a: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solidFill>
                  <a:srgbClr val="FF0000"/>
                </a:solidFill>
                <a:latin typeface="+mn-lt"/>
              </a:rPr>
              <a:t>Demonstration</a:t>
            </a:r>
            <a:r>
              <a:rPr lang="nl-NL" dirty="0">
                <a:solidFill>
                  <a:srgbClr val="FF0000"/>
                </a:solidFill>
                <a:latin typeface="+mn-lt"/>
              </a:rPr>
              <a:t> </a:t>
            </a:r>
            <a:r>
              <a:rPr lang="nl-NL" dirty="0" err="1">
                <a:latin typeface="+mn-lt"/>
              </a:rPr>
              <a:t>von</a:t>
            </a:r>
            <a:r>
              <a:rPr lang="nl-NL" dirty="0">
                <a:latin typeface="+mn-lt"/>
              </a:rPr>
              <a:t> den </a:t>
            </a:r>
            <a:r>
              <a:rPr lang="nl-NL" dirty="0" err="1">
                <a:latin typeface="+mn-lt"/>
              </a:rPr>
              <a:t>Übungen</a:t>
            </a:r>
            <a:r>
              <a:rPr lang="nl-NL" dirty="0">
                <a:latin typeface="+mn-lt"/>
              </a:rPr>
              <a:t>: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</a:rPr>
              <a:t>(</a:t>
            </a:r>
            <a:r>
              <a:rPr lang="nl-NL" dirty="0" err="1">
                <a:latin typeface="+mn-lt"/>
              </a:rPr>
              <a:t>mache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kurze</a:t>
            </a:r>
            <a:r>
              <a:rPr lang="nl-NL" dirty="0">
                <a:latin typeface="+mn-lt"/>
              </a:rPr>
              <a:t>, </a:t>
            </a:r>
            <a:r>
              <a:rPr lang="nl-NL" dirty="0" err="1">
                <a:latin typeface="+mn-lt"/>
              </a:rPr>
              <a:t>aber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klarverständliche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Vorführungen</a:t>
            </a:r>
            <a:r>
              <a:rPr lang="nl-NL" dirty="0">
                <a:latin typeface="+mn-lt"/>
              </a:rPr>
              <a:t> der hier </a:t>
            </a:r>
            <a:r>
              <a:rPr lang="nl-NL" dirty="0" err="1">
                <a:latin typeface="+mn-lt"/>
              </a:rPr>
              <a:t>zu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übenden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Fähigkeiten</a:t>
            </a:r>
            <a:r>
              <a:rPr lang="nl-NL" dirty="0">
                <a:latin typeface="+mn-lt"/>
              </a:rPr>
              <a:t>, denke </a:t>
            </a:r>
            <a:r>
              <a:rPr lang="nl-NL" dirty="0" err="1">
                <a:latin typeface="+mn-lt"/>
              </a:rPr>
              <a:t>dabei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ebenfalls</a:t>
            </a:r>
            <a:r>
              <a:rPr lang="nl-NL" dirty="0">
                <a:latin typeface="+mn-lt"/>
              </a:rPr>
              <a:t> die </a:t>
            </a:r>
            <a:r>
              <a:rPr lang="nl-NL" dirty="0" err="1">
                <a:latin typeface="+mn-lt"/>
              </a:rPr>
              <a:t>Handzeichen</a:t>
            </a:r>
            <a:r>
              <a:rPr lang="nl-NL" dirty="0">
                <a:latin typeface="+mn-lt"/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den </a:t>
            </a:r>
            <a:r>
              <a:rPr lang="nl-NL" dirty="0" err="1">
                <a:latin typeface="+mn-lt"/>
              </a:rPr>
              <a:t>Übungen</a:t>
            </a:r>
            <a:r>
              <a:rPr lang="nl-NL" dirty="0">
                <a:latin typeface="+mn-lt"/>
              </a:rPr>
              <a:t> werden </a:t>
            </a:r>
            <a:r>
              <a:rPr lang="nl-NL" dirty="0" err="1">
                <a:latin typeface="+mn-lt"/>
              </a:rPr>
              <a:t>wir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eine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Exkursion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machen</a:t>
            </a:r>
            <a:r>
              <a:rPr lang="nl-NL" dirty="0">
                <a:latin typeface="+mn-lt"/>
              </a:rPr>
              <a:t>, </a:t>
            </a:r>
            <a:r>
              <a:rPr lang="nl-NL" dirty="0" err="1">
                <a:latin typeface="+mn-lt"/>
              </a:rPr>
              <a:t>wobei</a:t>
            </a:r>
            <a:r>
              <a:rPr lang="nl-NL" dirty="0">
                <a:latin typeface="+mn-lt"/>
              </a:rPr>
              <a:t> die </a:t>
            </a:r>
            <a:r>
              <a:rPr lang="nl-NL" dirty="0" err="1">
                <a:latin typeface="+mn-lt"/>
              </a:rPr>
              <a:t>Position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gleich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bleiben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wird</a:t>
            </a:r>
            <a:r>
              <a:rPr lang="nl-NL" dirty="0">
                <a:latin typeface="+mn-lt"/>
              </a:rPr>
              <a:t>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 err="1">
                <a:latin typeface="+mn-lt"/>
              </a:rPr>
              <a:t>Bleibt</a:t>
            </a:r>
            <a:r>
              <a:rPr lang="nl-NL" dirty="0">
                <a:latin typeface="+mn-lt"/>
              </a:rPr>
              <a:t> als Buddy-Paar </a:t>
            </a:r>
            <a:r>
              <a:rPr lang="nl-NL" dirty="0" err="1">
                <a:latin typeface="+mn-lt"/>
              </a:rPr>
              <a:t>zusammen</a:t>
            </a: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 err="1">
                <a:latin typeface="+mn-lt"/>
              </a:rPr>
              <a:t>Gebt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euch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gegenseitig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Handzeichen</a:t>
            </a: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 err="1">
                <a:latin typeface="+mn-lt"/>
              </a:rPr>
              <a:t>Fragt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euch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gegenseitig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dem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aktuellen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Flaschendruck</a:t>
            </a:r>
            <a:endParaRPr lang="nl-NL" dirty="0"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 err="1">
                <a:latin typeface="+mn-lt"/>
              </a:rPr>
              <a:t>Zeichen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geben</a:t>
            </a:r>
            <a:r>
              <a:rPr lang="nl-NL" dirty="0">
                <a:latin typeface="+mn-lt"/>
              </a:rPr>
              <a:t> bei 100 bar (</a:t>
            </a:r>
            <a:r>
              <a:rPr lang="nl-NL" dirty="0" err="1">
                <a:latin typeface="+mn-lt"/>
              </a:rPr>
              <a:t>Umdrehen</a:t>
            </a:r>
            <a:r>
              <a:rPr lang="nl-NL" dirty="0">
                <a:latin typeface="+mn-lt"/>
              </a:rPr>
              <a:t>)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dann</a:t>
            </a:r>
            <a:r>
              <a:rPr lang="nl-NL" dirty="0">
                <a:latin typeface="+mn-lt"/>
              </a:rPr>
              <a:t> 50 bar (</a:t>
            </a:r>
            <a:r>
              <a:rPr lang="nl-NL" dirty="0" err="1">
                <a:latin typeface="+mn-lt"/>
              </a:rPr>
              <a:t>Auftauchen</a:t>
            </a:r>
            <a:r>
              <a:rPr lang="nl-NL" dirty="0">
                <a:latin typeface="+mn-lt"/>
              </a:rPr>
              <a:t>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Symbol" pitchFamily="2" charset="2"/>
              <a:buChar char="-"/>
              <a:defRPr/>
            </a:pPr>
            <a:r>
              <a:rPr lang="nl-NL" dirty="0" err="1">
                <a:latin typeface="+mn-lt"/>
              </a:rPr>
              <a:t>Nach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dem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Tauchgang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steigen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wir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aus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demontieren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und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diskutieren</a:t>
            </a:r>
            <a:r>
              <a:rPr lang="nl-NL" dirty="0">
                <a:latin typeface="+mn-lt"/>
              </a:rPr>
              <a:t> </a:t>
            </a:r>
            <a:r>
              <a:rPr lang="nl-NL" dirty="0" err="1">
                <a:latin typeface="+mn-lt"/>
              </a:rPr>
              <a:t>im</a:t>
            </a:r>
            <a:r>
              <a:rPr lang="nl-NL" dirty="0">
                <a:latin typeface="+mn-lt"/>
              </a:rPr>
              <a:t> Anschluss als Buddy-Paar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E4E1724-4924-6B5A-24AD-07CFD051362E}"/>
              </a:ext>
            </a:extLst>
          </p:cNvPr>
          <p:cNvSpPr/>
          <p:nvPr/>
        </p:nvSpPr>
        <p:spPr>
          <a:xfrm>
            <a:off x="5641518" y="2028034"/>
            <a:ext cx="288925" cy="360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6D08FF09-A5EA-4CD8-4ACB-4DA2E3A1050C}"/>
              </a:ext>
            </a:extLst>
          </p:cNvPr>
          <p:cNvSpPr/>
          <p:nvPr/>
        </p:nvSpPr>
        <p:spPr>
          <a:xfrm>
            <a:off x="5643106" y="2531271"/>
            <a:ext cx="287337" cy="360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98D77E3-B8D7-339E-3F70-BB9D4BEA8BF4}"/>
              </a:ext>
            </a:extLst>
          </p:cNvPr>
          <p:cNvSpPr/>
          <p:nvPr/>
        </p:nvSpPr>
        <p:spPr>
          <a:xfrm>
            <a:off x="6066968" y="2243934"/>
            <a:ext cx="287338" cy="36353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F5BCD63A-BFDB-8E3A-C280-957BEC2DBF17}"/>
              </a:ext>
            </a:extLst>
          </p:cNvPr>
          <p:cNvSpPr/>
          <p:nvPr/>
        </p:nvSpPr>
        <p:spPr>
          <a:xfrm rot="5400000">
            <a:off x="5315287" y="2289177"/>
            <a:ext cx="344488" cy="307975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99EA4F0-F5CE-593C-E792-DE422C2A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2205038"/>
            <a:ext cx="3611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dirty="0">
                <a:solidFill>
                  <a:srgbClr val="000000"/>
                </a:solidFill>
              </a:rPr>
              <a:t>Wie </a:t>
            </a:r>
            <a:r>
              <a:rPr lang="nl-NL" altLang="nl-NL" sz="1800" dirty="0" err="1">
                <a:solidFill>
                  <a:srgbClr val="000000"/>
                </a:solidFill>
              </a:rPr>
              <a:t>wir</a:t>
            </a:r>
            <a:r>
              <a:rPr lang="nl-NL" altLang="nl-NL" sz="1800" dirty="0">
                <a:solidFill>
                  <a:srgbClr val="000000"/>
                </a:solidFill>
              </a:rPr>
              <a:t> </a:t>
            </a:r>
            <a:r>
              <a:rPr lang="nl-NL" altLang="nl-NL" sz="1800" dirty="0" err="1">
                <a:solidFill>
                  <a:srgbClr val="000000"/>
                </a:solidFill>
              </a:rPr>
              <a:t>uns</a:t>
            </a:r>
            <a:r>
              <a:rPr lang="nl-NL" altLang="nl-NL" sz="1800" dirty="0">
                <a:solidFill>
                  <a:srgbClr val="000000"/>
                </a:solidFill>
              </a:rPr>
              <a:t> </a:t>
            </a:r>
            <a:r>
              <a:rPr lang="nl-NL" altLang="nl-NL" sz="1800" dirty="0" err="1">
                <a:solidFill>
                  <a:srgbClr val="FF0000"/>
                </a:solidFill>
              </a:rPr>
              <a:t>positionieren</a:t>
            </a:r>
            <a:r>
              <a:rPr lang="nl-NL" altLang="nl-NL" sz="1800" dirty="0">
                <a:solidFill>
                  <a:srgbClr val="000000"/>
                </a:solidFill>
              </a:rPr>
              <a:t> werden :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ACB03DD2-8367-EDC7-60BB-1EA3F8D7171B}"/>
              </a:ext>
            </a:extLst>
          </p:cNvPr>
          <p:cNvCxnSpPr>
            <a:cxnSpLocks/>
          </p:cNvCxnSpPr>
          <p:nvPr/>
        </p:nvCxnSpPr>
        <p:spPr>
          <a:xfrm>
            <a:off x="4783521" y="1932250"/>
            <a:ext cx="498784" cy="51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3F532D47-6B9E-96E9-0C5B-E12621B351BF}"/>
              </a:ext>
            </a:extLst>
          </p:cNvPr>
          <p:cNvCxnSpPr/>
          <p:nvPr/>
        </p:nvCxnSpPr>
        <p:spPr>
          <a:xfrm flipH="1">
            <a:off x="6435095" y="2237381"/>
            <a:ext cx="576064" cy="151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35CB99DD-E352-0D41-B172-653BDC252A53}"/>
              </a:ext>
            </a:extLst>
          </p:cNvPr>
          <p:cNvSpPr txBox="1"/>
          <p:nvPr/>
        </p:nvSpPr>
        <p:spPr>
          <a:xfrm>
            <a:off x="3762018" y="1772816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/>
              <a:t>Tauchlehrer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1717A0E-C3E9-3EFF-E034-EA9D9CCC24AA}"/>
              </a:ext>
            </a:extLst>
          </p:cNvPr>
          <p:cNvSpPr txBox="1"/>
          <p:nvPr/>
        </p:nvSpPr>
        <p:spPr>
          <a:xfrm>
            <a:off x="7020272" y="208059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err="1"/>
              <a:t>Divemaster</a:t>
            </a:r>
            <a:endParaRPr lang="de-CH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95FE2F0-3E85-CF62-67CB-232E713ADDCD}"/>
              </a:ext>
            </a:extLst>
          </p:cNvPr>
          <p:cNvSpPr txBox="1"/>
          <p:nvPr/>
        </p:nvSpPr>
        <p:spPr>
          <a:xfrm>
            <a:off x="395536" y="544513"/>
            <a:ext cx="768611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dirty="0">
                <a:solidFill>
                  <a:srgbClr val="FF0000"/>
                </a:solidFill>
              </a:rPr>
              <a:t>Debriefing:</a:t>
            </a:r>
          </a:p>
          <a:p>
            <a:pPr eaLnBrk="1" hangingPunct="1">
              <a:defRPr/>
            </a:pPr>
            <a:endParaRPr lang="nl-NL" dirty="0"/>
          </a:p>
          <a:p>
            <a:pPr marL="285750" indent="-285750" eaLnBrk="1" hangingPunct="1">
              <a:buFont typeface="Symbol" pitchFamily="2" charset="2"/>
              <a:buChar char="-"/>
              <a:defRPr/>
            </a:pPr>
            <a:r>
              <a:rPr lang="nl-NL" dirty="0"/>
              <a:t>Was </a:t>
            </a:r>
            <a:r>
              <a:rPr lang="nl-NL" dirty="0" err="1"/>
              <a:t>ist</a:t>
            </a:r>
            <a:r>
              <a:rPr lang="nl-NL" dirty="0"/>
              <a:t> gut </a:t>
            </a:r>
            <a:r>
              <a:rPr lang="nl-NL" dirty="0" err="1"/>
              <a:t>gelaufen</a:t>
            </a:r>
            <a:r>
              <a:rPr lang="nl-NL" dirty="0"/>
              <a:t> (</a:t>
            </a:r>
            <a:r>
              <a:rPr lang="nl-NL" dirty="0" err="1"/>
              <a:t>aus</a:t>
            </a:r>
            <a:r>
              <a:rPr lang="nl-NL" dirty="0"/>
              <a:t> </a:t>
            </a:r>
            <a:r>
              <a:rPr lang="nl-NL" dirty="0" err="1"/>
              <a:t>objektiver</a:t>
            </a:r>
            <a:r>
              <a:rPr lang="nl-NL" dirty="0"/>
              <a:t> </a:t>
            </a:r>
            <a:r>
              <a:rPr lang="nl-NL" dirty="0" err="1"/>
              <a:t>Sicht</a:t>
            </a:r>
            <a:r>
              <a:rPr lang="nl-NL" dirty="0"/>
              <a:t>) </a:t>
            </a:r>
            <a:r>
              <a:rPr lang="nl-NL" dirty="0" err="1"/>
              <a:t>Positives</a:t>
            </a:r>
            <a:r>
              <a:rPr lang="nl-NL" dirty="0"/>
              <a:t> Momentum </a:t>
            </a:r>
            <a:r>
              <a:rPr lang="nl-NL" dirty="0" err="1"/>
              <a:t>erzeugen</a:t>
            </a:r>
            <a:endParaRPr lang="nl-NL" dirty="0"/>
          </a:p>
          <a:p>
            <a:pPr marL="285750" indent="-285750" eaLnBrk="1" hangingPunct="1">
              <a:buFont typeface="Symbol" pitchFamily="2" charset="2"/>
              <a:buChar char="-"/>
              <a:defRPr/>
            </a:pPr>
            <a:r>
              <a:rPr lang="nl-NL" dirty="0" err="1"/>
              <a:t>Wurden</a:t>
            </a:r>
            <a:r>
              <a:rPr lang="nl-NL" dirty="0"/>
              <a:t> die </a:t>
            </a:r>
            <a:r>
              <a:rPr lang="nl-NL" dirty="0" err="1"/>
              <a:t>Lernziele</a:t>
            </a:r>
            <a:r>
              <a:rPr lang="nl-NL" dirty="0"/>
              <a:t> </a:t>
            </a:r>
            <a:r>
              <a:rPr lang="nl-NL" dirty="0" err="1"/>
              <a:t>erreicht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anschliessend</a:t>
            </a:r>
            <a:r>
              <a:rPr lang="nl-NL" dirty="0"/>
              <a:t> </a:t>
            </a:r>
            <a:r>
              <a:rPr lang="nl-NL" dirty="0" err="1"/>
              <a:t>besprochen</a:t>
            </a:r>
            <a:r>
              <a:rPr lang="nl-NL" dirty="0"/>
              <a:t>?</a:t>
            </a:r>
          </a:p>
          <a:p>
            <a:pPr marL="285750" indent="-285750" eaLnBrk="1" hangingPunct="1">
              <a:buFont typeface="Symbol" pitchFamily="2" charset="2"/>
              <a:buChar char="-"/>
              <a:defRPr/>
            </a:pPr>
            <a:r>
              <a:rPr lang="nl-NL" dirty="0" err="1"/>
              <a:t>Wurden</a:t>
            </a:r>
            <a:r>
              <a:rPr lang="nl-NL" dirty="0"/>
              <a:t> die </a:t>
            </a:r>
            <a:r>
              <a:rPr lang="nl-NL" dirty="0" err="1"/>
              <a:t>Probleme</a:t>
            </a:r>
            <a:r>
              <a:rPr lang="nl-NL" dirty="0"/>
              <a:t> </a:t>
            </a:r>
            <a:r>
              <a:rPr lang="nl-NL" dirty="0" err="1"/>
              <a:t>erkannt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behoben</a:t>
            </a:r>
            <a:endParaRPr lang="nl-NL" dirty="0"/>
          </a:p>
          <a:p>
            <a:pPr marL="285750" indent="-285750" eaLnBrk="1" hangingPunct="1">
              <a:buFont typeface="Symbol" pitchFamily="2" charset="2"/>
              <a:buChar char="-"/>
              <a:defRPr/>
            </a:pPr>
            <a:r>
              <a:rPr lang="nl-NL" dirty="0" err="1"/>
              <a:t>Wurde</a:t>
            </a:r>
            <a:r>
              <a:rPr lang="nl-NL" dirty="0"/>
              <a:t> das </a:t>
            </a:r>
            <a:r>
              <a:rPr lang="nl-NL" dirty="0" err="1"/>
              <a:t>Ganze</a:t>
            </a:r>
            <a:r>
              <a:rPr lang="nl-NL" dirty="0"/>
              <a:t> noch </a:t>
            </a:r>
            <a:r>
              <a:rPr lang="nl-NL" dirty="0" err="1"/>
              <a:t>einmal</a:t>
            </a:r>
            <a:r>
              <a:rPr lang="nl-NL" dirty="0"/>
              <a:t> </a:t>
            </a:r>
            <a:r>
              <a:rPr lang="nl-NL" dirty="0" err="1"/>
              <a:t>kurz</a:t>
            </a:r>
            <a:r>
              <a:rPr lang="nl-NL" dirty="0"/>
              <a:t> </a:t>
            </a:r>
            <a:r>
              <a:rPr lang="nl-NL" dirty="0" err="1"/>
              <a:t>zusammengefasst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die </a:t>
            </a:r>
            <a:r>
              <a:rPr lang="nl-NL" dirty="0" err="1"/>
              <a:t>korrekte</a:t>
            </a:r>
            <a:r>
              <a:rPr lang="nl-NL" dirty="0"/>
              <a:t> </a:t>
            </a:r>
            <a:r>
              <a:rPr lang="nl-NL" dirty="0" err="1"/>
              <a:t>Ausführung</a:t>
            </a:r>
            <a:r>
              <a:rPr lang="nl-NL" dirty="0"/>
              <a:t> noch </a:t>
            </a:r>
            <a:r>
              <a:rPr lang="nl-NL" dirty="0" err="1"/>
              <a:t>einmal</a:t>
            </a:r>
            <a:r>
              <a:rPr lang="nl-NL" dirty="0"/>
              <a:t> </a:t>
            </a:r>
            <a:r>
              <a:rPr lang="nl-NL" dirty="0" err="1"/>
              <a:t>erklärt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im</a:t>
            </a:r>
            <a:r>
              <a:rPr lang="nl-NL" dirty="0"/>
              <a:t> </a:t>
            </a:r>
            <a:r>
              <a:rPr lang="nl-NL" dirty="0" err="1"/>
              <a:t>trockenen</a:t>
            </a:r>
            <a:r>
              <a:rPr lang="nl-NL" dirty="0"/>
              <a:t> </a:t>
            </a:r>
            <a:r>
              <a:rPr lang="nl-NL" dirty="0" err="1"/>
              <a:t>vorgeführt</a:t>
            </a:r>
            <a:r>
              <a:rPr lang="nl-NL" dirty="0"/>
              <a:t>.</a:t>
            </a:r>
          </a:p>
          <a:p>
            <a:pPr eaLnBrk="1" hangingPunct="1">
              <a:defRPr/>
            </a:pPr>
            <a:endParaRPr lang="nl-NL" dirty="0"/>
          </a:p>
          <a:p>
            <a:pPr eaLnBrk="1" hangingPunct="1">
              <a:defRPr/>
            </a:pPr>
            <a:endParaRPr lang="nl-NL" dirty="0"/>
          </a:p>
          <a:p>
            <a:pPr eaLnBrk="1" hangingPunct="1">
              <a:defRPr/>
            </a:pPr>
            <a:endParaRPr lang="nl-NL" dirty="0"/>
          </a:p>
          <a:p>
            <a:pPr eaLnBrk="1" hangingPunct="1">
              <a:defRPr/>
            </a:pPr>
            <a:r>
              <a:rPr lang="nl-NL" dirty="0" err="1"/>
              <a:t>Abschluss</a:t>
            </a:r>
            <a:r>
              <a:rPr lang="nl-NL" dirty="0"/>
              <a:t> </a:t>
            </a:r>
          </a:p>
          <a:p>
            <a:pPr eaLnBrk="1" hangingPunct="1">
              <a:defRPr/>
            </a:pP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Macintosh PowerPoint</Application>
  <PresentationFormat>Bildschirmpräsentation 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Calibri</vt:lpstr>
      <vt:lpstr>Arial</vt:lpstr>
      <vt:lpstr>Kantoorthema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J.W. van Gelder</dc:creator>
  <cp:lastModifiedBy>Alex Guignet</cp:lastModifiedBy>
  <cp:revision>14</cp:revision>
  <cp:lastPrinted>2012-03-13T16:39:12Z</cp:lastPrinted>
  <dcterms:created xsi:type="dcterms:W3CDTF">2012-03-12T21:25:21Z</dcterms:created>
  <dcterms:modified xsi:type="dcterms:W3CDTF">2024-05-30T21:47:52Z</dcterms:modified>
</cp:coreProperties>
</file>